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303" r:id="rId3"/>
    <p:sldId id="262" r:id="rId4"/>
    <p:sldId id="301" r:id="rId5"/>
    <p:sldId id="307" r:id="rId6"/>
    <p:sldId id="302" r:id="rId7"/>
    <p:sldId id="304" r:id="rId8"/>
    <p:sldId id="305" r:id="rId9"/>
    <p:sldId id="306" r:id="rId10"/>
    <p:sldId id="300" r:id="rId11"/>
    <p:sldId id="269" r:id="rId12"/>
    <p:sldId id="309" r:id="rId13"/>
    <p:sldId id="272" r:id="rId14"/>
    <p:sldId id="308" r:id="rId15"/>
    <p:sldId id="311" r:id="rId16"/>
    <p:sldId id="310" r:id="rId17"/>
    <p:sldId id="315" r:id="rId18"/>
    <p:sldId id="314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AE44-F99D-457D-AF30-BDCB63535EE9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BEF7-A00A-4C51-9A9C-9832D1425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8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3;&#1054;&#1044;%20&#1040;&#1087;&#1087;&#1083;&#1080;&#1082;&#1072;&#1094;&#1080;&#1103;.doc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www.maam.ru/detskijsad/proekt-na-temu-velikaja-otechestvenaja-1941-1945-g-dlja-detei-srednei-grupy-v-docu.html&amp;sa=D&amp;usg=AFQjCNGv2MN9YTkY9SdGYav6GQs5R2_t6w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73;&#1077;&#1089;&#1077;&#1076;&#1072;%20&#1086;%20&#1074;&#1086;&#1077;&#1085;%20&#1087;&#1088;&#1086;&#1092;%20(&#1087;&#1088;&#1086;&#1077;&#1082;&#1090;).docx" TargetMode="External"/><Relationship Id="rId2" Type="http://schemas.openxmlformats.org/officeDocument/2006/relationships/hyperlink" Target="&#1073;&#1077;&#1089;&#1077;&#1076;&#1072;%20&#1074;&#1086;&#1077;&#1085;%20&#1090;&#1077;&#1093;&#1085;&#1080;&#1082;&#1072;%20(&#1087;&#1088;&#1086;&#1077;&#1082;&#1090;)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&#1074;&#1086;&#1077;&#1085;&#1085;&#1072;&#1103;%20&#1090;&#1077;&#1093;&#1085;&#1080;&#1082;&#1072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54;&#1044;%20&#1044;&#1077;&#1085;&#1100;%20&#1055;&#1086;&#1073;&#1077;&#1076;&#1099;.docx" TargetMode="External"/><Relationship Id="rId2" Type="http://schemas.openxmlformats.org/officeDocument/2006/relationships/hyperlink" Target="&#1041;&#1077;&#1089;&#1077;&#1076;&#1072;%20&#1047;&#1085;&#1072;&#1082;&#1086;&#1084;&#1089;&#1090;&#1074;&#1086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2;&#1077;&#1083;%20&#1086;&#1090;&#1077;&#1095;%20&#1074;&#1086;&#1081;&#1085;&#1072;.ppt" TargetMode="External"/><Relationship Id="rId5" Type="http://schemas.openxmlformats.org/officeDocument/2006/relationships/hyperlink" Target="&#1055;&#1077;&#1089;&#1085;&#1080;%20&#1086;%20&#1074;&#1086;&#1081;&#1085;&#1077;" TargetMode="External"/><Relationship Id="rId4" Type="http://schemas.openxmlformats.org/officeDocument/2006/relationships/hyperlink" Target="&#1095;&#1090;&#1077;&#1085;&#1080;&#1077;%20&#1089;&#1090;&#1080;&#1093;&#1086;&#1074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76;&#1074;%20&#1080;&#1075;&#1088;&#1099;.docx" TargetMode="External"/><Relationship Id="rId2" Type="http://schemas.openxmlformats.org/officeDocument/2006/relationships/hyperlink" Target="&#1057;&#1102;&#1078;-&#1088;&#1086;&#1083;%20&#1080;&#1075;&#1088;&#1072;%20&#1052;&#1086;&#1088;&#1103;&#1082;&#1080;.docx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&#1082;&#1086;&#1085;&#1089;%20&#1088;&#1086;&#1076;&#1080;&#1090;%20&#1086;%20&#1074;&#1086;&#1081;&#1085;&#1077;.docx" TargetMode="External"/><Relationship Id="rId4" Type="http://schemas.openxmlformats.org/officeDocument/2006/relationships/hyperlink" Target="&#1082;&#1086;&#1085;&#1089;%20&#1076;&#1083;&#1103;%20&#1088;&#1086;&#1076;&#1080;&#1090;%20&#1050;&#1085;&#1080;&#1075;&#1080;%20&#1086;%20&#1074;&#1086;&#1081;&#1085;&#1077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1484785"/>
            <a:ext cx="8928992" cy="23728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b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вторая младшая группа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«Расскажем детям о войне»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5984" y="4286256"/>
            <a:ext cx="6500858" cy="150019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4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  <a:r>
              <a:rPr lang="ru-RU" sz="2400" b="1" dirty="0" err="1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Радкевич</a:t>
            </a:r>
            <a:r>
              <a:rPr lang="ru-RU" sz="24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Л.М.</a:t>
            </a:r>
          </a:p>
          <a:p>
            <a:pPr algn="r"/>
            <a:r>
              <a:rPr lang="ru-RU" sz="24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«Детский сад №10 «Радуга»</a:t>
            </a:r>
          </a:p>
          <a:p>
            <a:pPr algn="r"/>
            <a:r>
              <a:rPr lang="ru-RU" sz="24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Гаврилов-Ям, Ярославской области.</a:t>
            </a:r>
            <a:endParaRPr lang="ru-RU" sz="2400" b="1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60007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г.Гаврилов-Ям, 2018г</a:t>
            </a:r>
            <a:endParaRPr lang="ru-RU" b="1" dirty="0"/>
          </a:p>
        </p:txBody>
      </p:sp>
      <p:pic>
        <p:nvPicPr>
          <p:cNvPr id="1026" name="Picture 2" descr="C:\Users\ЛФ\Pictures\Новая папка\074400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3226423" cy="2319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0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Результат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Коллективная аппликация: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file"/>
              </a:rPr>
              <a:t>«Тюльпаны для ветеранов»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E:\поделки ВОВ\IMG_3195.JPG"/>
          <p:cNvPicPr/>
          <p:nvPr/>
        </p:nvPicPr>
        <p:blipFill>
          <a:blip r:embed="rId3" cstate="print"/>
          <a:srcRect r="2512"/>
          <a:stretch>
            <a:fillRect/>
          </a:stretch>
        </p:blipFill>
        <p:spPr bwMode="auto">
          <a:xfrm>
            <a:off x="1142976" y="2214554"/>
            <a:ext cx="6786610" cy="4357718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мл группа\Проект ВОВ\игра наша армия\IMG_3168.JPG"/>
          <p:cNvPicPr/>
          <p:nvPr/>
        </p:nvPicPr>
        <p:blipFill>
          <a:blip r:embed="rId2" cstate="print"/>
          <a:srcRect l="22122" t="8413"/>
          <a:stretch>
            <a:fillRect/>
          </a:stretch>
        </p:blipFill>
        <p:spPr bwMode="auto">
          <a:xfrm>
            <a:off x="5143504" y="1142984"/>
            <a:ext cx="3723194" cy="2714644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НОД «День Победы»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E:\2мл группа\Проект ВОВ\фотоотчет проекта\IMG_31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929090" cy="2571768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E:\2мл группа\Проект ВОВ\фотоотчет проекта\IMG_3190.JPG"/>
          <p:cNvPicPr/>
          <p:nvPr/>
        </p:nvPicPr>
        <p:blipFill>
          <a:blip r:embed="rId4" cstate="print">
            <a:lum contrast="10000"/>
          </a:blip>
          <a:srcRect t="12019"/>
          <a:stretch>
            <a:fillRect/>
          </a:stretch>
        </p:blipFill>
        <p:spPr bwMode="auto">
          <a:xfrm>
            <a:off x="357158" y="4000504"/>
            <a:ext cx="4071966" cy="2571768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E:\2мл группа\Проект ВОВ\фотоотчет проекта\IMG_3180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000628" y="4071942"/>
            <a:ext cx="3857652" cy="2492045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9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1071546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Рассматривание фото, наград ветеранов,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иллюстраций о войне</a:t>
            </a:r>
            <a:endParaRPr lang="ru-RU" sz="2800" dirty="0"/>
          </a:p>
        </p:txBody>
      </p:sp>
      <p:pic>
        <p:nvPicPr>
          <p:cNvPr id="4" name="Рисунок 3" descr="E:\2мл группа\Проект ВОВ\игра наша армия\IMG_3160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643438" y="3214686"/>
            <a:ext cx="4286280" cy="3357586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E:\2мл группа\Проект ВОВ\фотоотчет проекта\IMG_3181.JPG"/>
          <p:cNvPicPr/>
          <p:nvPr/>
        </p:nvPicPr>
        <p:blipFill>
          <a:blip r:embed="rId3" cstate="print">
            <a:lum contrast="20000"/>
          </a:blip>
          <a:srcRect l="4810" r="7643"/>
          <a:stretch>
            <a:fillRect/>
          </a:stretch>
        </p:blipFill>
        <p:spPr bwMode="auto">
          <a:xfrm>
            <a:off x="214282" y="1000108"/>
            <a:ext cx="4214842" cy="321471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" descr="C:\Users\ЛФ\Pictures\Новая папка\074400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3226423" cy="2319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1" y="1071546"/>
            <a:ext cx="8715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Знакомство с художественной литературой.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E:\2мл группа\Проект ВОВ\игра наша армия\IMG_3165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85720" y="2000240"/>
            <a:ext cx="4286280" cy="3214710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E:\2мл группа\Проект ВОВ\игра наша армия\IMG_3162.JPG"/>
          <p:cNvPicPr/>
          <p:nvPr/>
        </p:nvPicPr>
        <p:blipFill>
          <a:blip r:embed="rId3" cstate="print">
            <a:lum contrast="30000"/>
          </a:blip>
          <a:srcRect r="7322"/>
          <a:stretch>
            <a:fillRect/>
          </a:stretch>
        </p:blipFill>
        <p:spPr bwMode="auto">
          <a:xfrm>
            <a:off x="4857752" y="2786058"/>
            <a:ext cx="4143404" cy="3429024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714356"/>
            <a:ext cx="392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Игра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«Наша Армия сильна»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E:\2мл группа\Проект ВОВ\игра наша армия\IMG_3135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596" y="857232"/>
            <a:ext cx="3857652" cy="2714644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E:\2мл группа\Проект ВОВ\игра наша армия\IMG_3141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57752" y="1785926"/>
            <a:ext cx="4071966" cy="2928958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E:\2мл группа\Проект ВОВ\игра наша армия\IMG_3154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428728" y="3786190"/>
            <a:ext cx="3934171" cy="2812896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мл группа\Проект ВОВ\игра моряки 2 младшая группа\IMG_3125.JPG"/>
          <p:cNvPicPr/>
          <p:nvPr/>
        </p:nvPicPr>
        <p:blipFill>
          <a:blip r:embed="rId2" cstate="print"/>
          <a:srcRect l="19081" t="21154"/>
          <a:stretch>
            <a:fillRect/>
          </a:stretch>
        </p:blipFill>
        <p:spPr bwMode="auto">
          <a:xfrm>
            <a:off x="785786" y="1643050"/>
            <a:ext cx="7500990" cy="4643470"/>
          </a:xfrm>
          <a:prstGeom prst="round2DiagRect">
            <a:avLst>
              <a:gd name="adj1" fmla="val 16667"/>
              <a:gd name="adj2" fmla="val 1875"/>
            </a:avLst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85723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 «Моряки»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мл группа\Проект ВОВ\игра моряки 2 младшая группа\IMG_3126.JPG"/>
          <p:cNvPicPr/>
          <p:nvPr/>
        </p:nvPicPr>
        <p:blipFill>
          <a:blip r:embed="rId2" cstate="print">
            <a:lum contrast="10000"/>
          </a:blip>
          <a:srcRect t="8173"/>
          <a:stretch>
            <a:fillRect/>
          </a:stretch>
        </p:blipFill>
        <p:spPr bwMode="auto">
          <a:xfrm>
            <a:off x="214282" y="2500306"/>
            <a:ext cx="4139445" cy="2947991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Рисунок 2" descr="E:\2мл группа\Проект ВОВ\игра моряки 2 младшая группа\IMG_3130.JPG"/>
          <p:cNvPicPr/>
          <p:nvPr/>
        </p:nvPicPr>
        <p:blipFill>
          <a:blip r:embed="rId3" cstate="print">
            <a:lum contrast="10000"/>
          </a:blip>
          <a:srcRect l="6734" t="31250" r="2993"/>
          <a:stretch>
            <a:fillRect/>
          </a:stretch>
        </p:blipFill>
        <p:spPr bwMode="auto">
          <a:xfrm>
            <a:off x="4500562" y="714356"/>
            <a:ext cx="4500594" cy="2857520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E:\2мл группа\Проект ВОВ\игра моряки 2 младшая группа\IMG_3134.JPG"/>
          <p:cNvPicPr/>
          <p:nvPr/>
        </p:nvPicPr>
        <p:blipFill>
          <a:blip r:embed="rId4" cstate="print">
            <a:lum contrast="10000"/>
          </a:blip>
          <a:srcRect t="17788"/>
          <a:stretch>
            <a:fillRect/>
          </a:stretch>
        </p:blipFill>
        <p:spPr bwMode="auto">
          <a:xfrm>
            <a:off x="4500562" y="3857628"/>
            <a:ext cx="4475760" cy="2647953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107154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Подвижные игры: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Перетягушки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«Найди свой цвет».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785795"/>
            <a:ext cx="9144000" cy="177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180000" marR="0" lvl="0" indent="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 семейного творчества на тему: </a:t>
            </a:r>
            <a:b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«Великой войны победу мы не должны забывать!»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выставки: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Познакомить детей с великим праздником – Днем Победы, посредством совместной  с родителями художественно – творческой деятельности.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E:\поделки ВОВ\IMG_3199.JPG"/>
          <p:cNvPicPr/>
          <p:nvPr/>
        </p:nvPicPr>
        <p:blipFill>
          <a:blip r:embed="rId2" cstate="print">
            <a:lum contrast="40000"/>
          </a:blip>
          <a:srcRect l="7215" t="8285" r="3474"/>
          <a:stretch>
            <a:fillRect/>
          </a:stretch>
        </p:blipFill>
        <p:spPr bwMode="auto">
          <a:xfrm>
            <a:off x="5952666" y="2143116"/>
            <a:ext cx="3191334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E:\поделки ВОВ\IMG_3200.JPG"/>
          <p:cNvPicPr/>
          <p:nvPr/>
        </p:nvPicPr>
        <p:blipFill>
          <a:blip r:embed="rId3" cstate="print">
            <a:lum contrast="10000"/>
          </a:blip>
          <a:srcRect l="13148" t="27217" r="1390"/>
          <a:stretch>
            <a:fillRect/>
          </a:stretch>
        </p:blipFill>
        <p:spPr bwMode="auto">
          <a:xfrm>
            <a:off x="0" y="2143116"/>
            <a:ext cx="3588250" cy="20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E:\поделки ВОВ\IMG_3201.JPG"/>
          <p:cNvPicPr/>
          <p:nvPr/>
        </p:nvPicPr>
        <p:blipFill>
          <a:blip r:embed="rId4" cstate="print">
            <a:lum contrast="20000"/>
          </a:blip>
          <a:srcRect l="24692" t="16587" r="8926" b="25000"/>
          <a:stretch>
            <a:fillRect/>
          </a:stretch>
        </p:blipFill>
        <p:spPr bwMode="auto">
          <a:xfrm>
            <a:off x="0" y="4214818"/>
            <a:ext cx="33753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E:\поделки ВОВ\IMG_3198.JPG"/>
          <p:cNvPicPr/>
          <p:nvPr/>
        </p:nvPicPr>
        <p:blipFill>
          <a:blip r:embed="rId5" cstate="print">
            <a:lum contrast="10000"/>
          </a:blip>
          <a:srcRect l="15233" t="14423" r="14370" b="13942"/>
          <a:stretch>
            <a:fillRect/>
          </a:stretch>
        </p:blipFill>
        <p:spPr bwMode="auto">
          <a:xfrm>
            <a:off x="3214678" y="2143116"/>
            <a:ext cx="2847975" cy="193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E:\поделки ВОВ\IMG_3202.JPG"/>
          <p:cNvPicPr/>
          <p:nvPr/>
        </p:nvPicPr>
        <p:blipFill>
          <a:blip r:embed="rId6" cstate="print">
            <a:lum contrast="10000"/>
          </a:blip>
          <a:srcRect l="3527" t="35817" b="13044"/>
          <a:stretch>
            <a:fillRect/>
          </a:stretch>
        </p:blipFill>
        <p:spPr bwMode="auto">
          <a:xfrm>
            <a:off x="5429255" y="4357694"/>
            <a:ext cx="37147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E:\поделки ВОВ\IMG_3197.JPG"/>
          <p:cNvPicPr/>
          <p:nvPr/>
        </p:nvPicPr>
        <p:blipFill>
          <a:blip r:embed="rId7" cstate="print">
            <a:lum contrast="20000"/>
          </a:blip>
          <a:srcRect l="9504" t="13456" r="18152" b="6796"/>
          <a:stretch>
            <a:fillRect/>
          </a:stretch>
        </p:blipFill>
        <p:spPr bwMode="auto">
          <a:xfrm rot="5400000">
            <a:off x="3071802" y="4143380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Используемые материалы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85926"/>
            <a:ext cx="89297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Список литературы:</a:t>
            </a:r>
            <a:endParaRPr lang="ru-RU" sz="2000" dirty="0" smtClean="0"/>
          </a:p>
          <a:p>
            <a:pPr lvl="0"/>
            <a:r>
              <a:rPr lang="ru-RU" sz="2000" dirty="0" smtClean="0"/>
              <a:t>      </a:t>
            </a:r>
            <a:r>
              <a:rPr lang="ru-RU" sz="2000" dirty="0" err="1" smtClean="0"/>
              <a:t>Ветохина</a:t>
            </a:r>
            <a:r>
              <a:rPr lang="ru-RU" sz="2000" dirty="0" smtClean="0"/>
              <a:t> А. Я. И др. Нравственно – патриотическое воспитание детей дошкольного возраста. Планирование и конспекты занятий. Методическое пособие для педагогов. – СПб.: «ООО ИЗДАТЕЛЬСТВО «ДЕТСТВО – ПРЕСС», 2011.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928934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Мосалова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Л. Л. Я и мир: Конспекты занятий по социально – нравственному воспитанию детей дошкольного возраста. – СПб.: «ДЕТСТВО – ПРЕСС», 2013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Шипунова В. А. Великая Отечественная война. Издание развивающего обучения для детей от 3 лет. – ООО Издательство КАРАПУЗ», 2015.</a:t>
            </a:r>
          </a:p>
          <a:p>
            <a:r>
              <a:rPr lang="ru-RU" sz="2000" b="1" i="1" dirty="0" smtClean="0"/>
              <a:t>Интернет-ресурсы:</a:t>
            </a:r>
            <a:endParaRPr lang="ru-RU" sz="2000" dirty="0" smtClean="0"/>
          </a:p>
          <a:p>
            <a:pPr lvl="0"/>
            <a:r>
              <a:rPr lang="ru-RU" sz="2000" dirty="0" smtClean="0">
                <a:hlinkClick r:id="rId2"/>
              </a:rPr>
              <a:t>http://www.maam.ru/detskijsad/proekt-na-temu-velikaja-otechestvenaja-1941-1945-g-dlja-detei-srednei-grupy-v-docu.html</a:t>
            </a:r>
            <a:endParaRPr lang="ru-RU" sz="20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44675"/>
            <a:ext cx="7762056" cy="2232025"/>
          </a:xfrm>
        </p:spPr>
        <p:txBody>
          <a:bodyPr>
            <a:normAutofit/>
          </a:bodyPr>
          <a:lstStyle/>
          <a:p>
            <a:pPr lvl="0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Благодарю за внимание!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357298"/>
            <a:ext cx="90364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Участники проекта:</a:t>
            </a:r>
          </a:p>
          <a:p>
            <a:pPr algn="ctr"/>
            <a:r>
              <a:rPr lang="ru-RU" sz="2800" dirty="0"/>
              <a:t>д</a:t>
            </a:r>
            <a:r>
              <a:rPr lang="ru-RU" sz="2800" dirty="0" smtClean="0"/>
              <a:t>ети второй младшей группы «Капелька»,</a:t>
            </a:r>
          </a:p>
          <a:p>
            <a:pPr algn="ctr"/>
            <a:r>
              <a:rPr lang="ru-RU" sz="2800" dirty="0" smtClean="0"/>
              <a:t>воспитатель детского сада «Радуга»  </a:t>
            </a:r>
            <a:r>
              <a:rPr lang="ru-RU" sz="2800" dirty="0" err="1" smtClean="0"/>
              <a:t>Радкевич</a:t>
            </a:r>
            <a:r>
              <a:rPr lang="ru-RU" sz="2800" dirty="0" smtClean="0"/>
              <a:t> Лариса Михайловна, родители воспитанников.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857628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Тип проекта:</a:t>
            </a:r>
          </a:p>
          <a:p>
            <a:pPr algn="ctr"/>
            <a:r>
              <a:rPr lang="ru-RU" sz="2800" dirty="0" smtClean="0">
                <a:cs typeface="Arial" pitchFamily="34" charset="0"/>
              </a:rPr>
              <a:t>краткосрочный </a:t>
            </a:r>
            <a:br>
              <a:rPr lang="ru-RU" sz="2800" dirty="0" smtClean="0">
                <a:cs typeface="Arial" pitchFamily="34" charset="0"/>
              </a:rPr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285860"/>
            <a:ext cx="88936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проекта:</a:t>
            </a:r>
          </a:p>
          <a:p>
            <a:r>
              <a:rPr lang="ru-RU" sz="2800" dirty="0" smtClean="0"/>
              <a:t>Результаты исследования среди учеников начального звена СОШ № 49 г. Ярославль, показали, что</a:t>
            </a:r>
            <a:r>
              <a:rPr lang="ru-RU" sz="2800" dirty="0" smtClean="0"/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/>
              <a:t>Отсутствуют знания о Великой Отечественной войне – 0% респондентов;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Точные знания о Великой Отечественной войне имеют – 20% респондентов;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Искаженные знания о Великой Отечественной войне имеют – 80% респондентов.</a:t>
            </a:r>
          </a:p>
          <a:p>
            <a:r>
              <a:rPr lang="ru-RU" sz="2800" dirty="0" smtClean="0"/>
              <a:t>Таким образом, результаты наглядно свидетельствуют о низком уровне знаний детей по данной теме.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918"/>
            <a:ext cx="90011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</a:p>
          <a:p>
            <a:endParaRPr lang="ru-RU" sz="2800" dirty="0" smtClean="0"/>
          </a:p>
          <a:p>
            <a:pPr algn="ctr"/>
            <a:r>
              <a:rPr lang="ru-RU" sz="3600" dirty="0" smtClean="0"/>
              <a:t>Формирование основ </a:t>
            </a:r>
          </a:p>
          <a:p>
            <a:pPr algn="ctr"/>
            <a:r>
              <a:rPr lang="ru-RU" sz="3600" dirty="0" smtClean="0"/>
              <a:t>гражданско-патриотического воспитания.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2" descr="C:\Users\ЛФ\Pictures\Новая папка\074400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557216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8786874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Задачи с родителями: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Привлечь родителей к вопросу гражданско-патриотического     воспитания детей.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Привлечь родителей к изготовлению поделок, ширмы на военную тематику.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5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Задачи с детьми: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Формировать первичные представления о Великой Отечественной войне и празднике День Победы.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cs typeface="Arial" pitchFamily="34" charset="0"/>
              </a:rPr>
              <a:t> Формировать у детей патриотические чувства, воспитывать любовь и уважение к защитникам Родины.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Развивать речь детей, обогащать словарь терминами: Родина, герой, ветеран, победа, солдат, армия, защитник.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Подвести к восприятию художественных произведений о ВОВ, вызвать желание подражать воинам, быть такими же мужественными, смелыми, отважными, храбрыми.</a:t>
            </a:r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000108"/>
            <a:ext cx="878687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Прогнозируемый результат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Дети получили первые представления о Великой Отечественной войне, о важности праздника Дня Победы для каждого русского человека.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Дети стали использовать в речи слова: Родина, герой, ветеран, победа, солдат, армия, защитник</a:t>
            </a:r>
            <a:r>
              <a:rPr lang="ru-RU" sz="2800" dirty="0" smtClean="0"/>
              <a:t>.</a:t>
            </a:r>
            <a:endParaRPr lang="ru-RU" sz="24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cs typeface="Arial" pitchFamily="34" charset="0"/>
              </a:rPr>
              <a:t> В процессе бесед с родителями дети узнали о родственниках, принимавших участие в ВОВ.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cs typeface="Arial" pitchFamily="34" charset="0"/>
              </a:rPr>
              <a:t>Родители совместно с детьми приняли участие в выставке поделок из разнообразных материалов.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cs typeface="Arial" pitchFamily="34" charset="0"/>
              </a:rPr>
              <a:t>Родители стали проявлять осознанное отношение к проблеме гражданско-патриотического воспитания детей и приняли активное участие в проектной деятельности.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Предварительная работа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 детьми: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hlinkClick r:id="rId2" action="ppaction://hlinkfile"/>
              </a:rPr>
              <a:t>Беседа «Военная техника – защитница и помощница солдат»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hlinkClick r:id="rId3" action="ppaction://hlinkfile"/>
              </a:rPr>
              <a:t>Беседа «Профессия Военнослужащий»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hlinkClick r:id="rId4" action="ppaction://hlinkfile"/>
              </a:rPr>
              <a:t>Просмотр слайдов «Виды военной техники и формы»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Чтение </a:t>
            </a:r>
            <a:r>
              <a:rPr lang="ru-RU" sz="2800" dirty="0" err="1" smtClean="0"/>
              <a:t>С.Баруздина</a:t>
            </a:r>
            <a:r>
              <a:rPr lang="ru-RU" sz="2800" dirty="0" smtClean="0"/>
              <a:t> «Шел по улице солдат», С.Михалкова «Служу Советскому союзу».</a:t>
            </a:r>
          </a:p>
          <a:p>
            <a:pPr lvl="0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 родителями:</a:t>
            </a:r>
            <a:r>
              <a:rPr lang="ru-RU" sz="3200" dirty="0" smtClean="0"/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/>
              <a:t>Беседа с родителями о предстоящей работе;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Совместное обсуждение плана по реализации проекта.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§"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Содержание проекта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90011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 детьми: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hlinkClick r:id="rId2" action="ppaction://hlinkfile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2" action="ppaction://hlinkfile"/>
              </a:rPr>
              <a:t>Беседа «Знакомство с праздником 9 мая»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3" action="ppaction://hlinkfile"/>
              </a:rPr>
              <a:t>НОД «День Победы»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4" action="ppaction://hlinkfile"/>
              </a:rPr>
              <a:t>Чтение стихотворений на тему «День победы»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Знакомство с художественной литературой:</a:t>
            </a:r>
            <a:r>
              <a:rPr lang="ru-RU" sz="2400" dirty="0" smtClean="0">
                <a:cs typeface="Arial" pitchFamily="34" charset="0"/>
              </a:rPr>
              <a:t> Е. Благинина «Шинель», А. Митяев «Землянка», «Мешок овсянки», </a:t>
            </a:r>
            <a:br>
              <a:rPr lang="ru-RU" sz="2400" dirty="0" smtClean="0">
                <a:cs typeface="Arial" pitchFamily="34" charset="0"/>
              </a:rPr>
            </a:br>
            <a:r>
              <a:rPr lang="ru-RU" sz="2400" dirty="0" smtClean="0">
                <a:cs typeface="Arial" pitchFamily="34" charset="0"/>
              </a:rPr>
              <a:t>С. Михалков «Дядя Стёпа - ветеран». 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5" action="ppaction://hlinkfile"/>
              </a:rPr>
              <a:t>Прослушивание произведений о войне</a:t>
            </a:r>
            <a:r>
              <a:rPr lang="ru-RU" sz="2400" dirty="0" smtClean="0"/>
              <a:t>:«День победы»  муз. Д. </a:t>
            </a:r>
            <a:r>
              <a:rPr lang="ru-RU" sz="2400" dirty="0" err="1" smtClean="0"/>
              <a:t>Тухманова</a:t>
            </a:r>
            <a:r>
              <a:rPr lang="ru-RU" sz="2400" dirty="0" smtClean="0"/>
              <a:t>, сл. В.  Харитонова;«Священная война» муз. А. В. Александрова,  сл. В.  Лебедева-Кумача; «В землянке»  муз. К. </a:t>
            </a:r>
            <a:r>
              <a:rPr lang="ru-RU" sz="2400" dirty="0" err="1" smtClean="0"/>
              <a:t>Листова</a:t>
            </a:r>
            <a:r>
              <a:rPr lang="ru-RU" sz="2400" dirty="0" smtClean="0"/>
              <a:t>, сл. А.  Суркова;«Синий платочек» муз. Е. Петербургский,  сл. Я. Галицкого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6" action="ppaction://hlinkpres?slideindex=1&amp;slidetitle="/>
              </a:rPr>
              <a:t>Презентация «Великая отечественная война»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Содержание проекта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876828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 детьми: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Рассматривание фото, наград ветеранов, иллюстраций на военную тематику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2" action="ppaction://hlinkfile"/>
              </a:rPr>
              <a:t>Сюжетно-ролевая игра «Моряки</a:t>
            </a:r>
            <a:r>
              <a:rPr lang="ru-RU" sz="2400" dirty="0" smtClean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Настольная игра «Наша армия сильна»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3" action="ppaction://hlinkfile"/>
              </a:rPr>
              <a:t>Подвижные игры: «</a:t>
            </a:r>
            <a:r>
              <a:rPr lang="ru-RU" sz="2400" dirty="0" err="1" smtClean="0">
                <a:hlinkClick r:id="rId3" action="ppaction://hlinkfile"/>
              </a:rPr>
              <a:t>Перетягушки</a:t>
            </a:r>
            <a:r>
              <a:rPr lang="ru-RU" sz="2400" dirty="0" smtClean="0">
                <a:hlinkClick r:id="rId3" action="ppaction://hlinkfile"/>
              </a:rPr>
              <a:t>», «Найди свой цвет»</a:t>
            </a:r>
            <a:endParaRPr lang="ru-RU" sz="2400" dirty="0" smtClean="0"/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 родителями: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4" action="ppaction://hlinkfile"/>
              </a:rPr>
              <a:t>Консультация для родителей: «Книги детям о Великой Отечественной войне»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hlinkClick r:id="rId5" action="ppaction://hlinkfile"/>
              </a:rPr>
              <a:t>Консультация для родителей: «Как рассказать ребенку о войне?»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Выставка семейного творчества: «Великой войны победу мы не должны забывать»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667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вторая младшая группа  «Расскажем детям о войне»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1</cp:lastModifiedBy>
  <cp:revision>110</cp:revision>
  <dcterms:created xsi:type="dcterms:W3CDTF">2015-04-19T15:51:03Z</dcterms:created>
  <dcterms:modified xsi:type="dcterms:W3CDTF">2018-06-07T08:34:40Z</dcterms:modified>
</cp:coreProperties>
</file>